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9" r:id="rId2"/>
    <p:sldId id="266" r:id="rId3"/>
    <p:sldId id="256" r:id="rId4"/>
    <p:sldId id="257" r:id="rId5"/>
    <p:sldId id="267" r:id="rId6"/>
    <p:sldId id="268" r:id="rId7"/>
    <p:sldId id="269" r:id="rId8"/>
    <p:sldId id="262" r:id="rId9"/>
    <p:sldId id="271" r:id="rId10"/>
    <p:sldId id="272" r:id="rId11"/>
    <p:sldId id="270" r:id="rId12"/>
    <p:sldId id="258" r:id="rId13"/>
    <p:sldId id="259" r:id="rId14"/>
    <p:sldId id="278" r:id="rId15"/>
    <p:sldId id="260" r:id="rId16"/>
    <p:sldId id="263" r:id="rId17"/>
    <p:sldId id="265" r:id="rId18"/>
    <p:sldId id="264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307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29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6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4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79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69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7BB4D4-66DF-4CB9-8D58-F0686F5265E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4F1B66-99C4-48D5-88E2-EC4393BF0F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92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956" y="584616"/>
            <a:ext cx="101483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Уважаемые коллеги. Обратите внимание на следующую информацию!</a:t>
            </a:r>
          </a:p>
          <a:p>
            <a:r>
              <a:rPr lang="ru-RU" dirty="0" smtClean="0"/>
              <a:t>1) В критериях, в варианте № 9052 (задание № 24) в ответе </a:t>
            </a:r>
            <a:r>
              <a:rPr lang="ru-RU" dirty="0" smtClean="0">
                <a:solidFill>
                  <a:srgbClr val="C00000"/>
                </a:solidFill>
              </a:rPr>
              <a:t>ошибка, </a:t>
            </a:r>
            <a:r>
              <a:rPr lang="ru-RU" dirty="0" smtClean="0"/>
              <a:t>Верный ответ </a:t>
            </a:r>
            <a:r>
              <a:rPr lang="ru-RU" b="1" u="sng" dirty="0" smtClean="0">
                <a:solidFill>
                  <a:srgbClr val="C00000"/>
                </a:solidFill>
              </a:rPr>
              <a:t>20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2) В  критериях в вариант № 9053 (задание № 22) </a:t>
            </a:r>
            <a:r>
              <a:rPr lang="ru-RU" dirty="0" smtClean="0">
                <a:solidFill>
                  <a:srgbClr val="C00000"/>
                </a:solidFill>
              </a:rPr>
              <a:t>ошибка. </a:t>
            </a:r>
            <a:r>
              <a:rPr lang="ru-RU" dirty="0" smtClean="0">
                <a:latin typeface="CIDFont+F1"/>
              </a:rPr>
              <a:t>Верный ответ</a:t>
            </a:r>
            <a:r>
              <a:rPr lang="ru-RU" dirty="0" smtClean="0">
                <a:solidFill>
                  <a:srgbClr val="C00000"/>
                </a:solidFill>
                <a:latin typeface="CIDFont+F1"/>
              </a:rPr>
              <a:t>: </a:t>
            </a:r>
            <a:r>
              <a:rPr lang="ru-RU" b="1" dirty="0" smtClean="0">
                <a:solidFill>
                  <a:srgbClr val="C00000"/>
                </a:solidFill>
                <a:latin typeface="CIDFont+F4"/>
              </a:rPr>
              <a:t>k= - 5, к = 5, к = - 7,25,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0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442D7-EE03-A85B-4637-3D0C69A0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80" t="18231" r="10765" b="34286"/>
          <a:stretch/>
        </p:blipFill>
        <p:spPr>
          <a:xfrm>
            <a:off x="2034072" y="401216"/>
            <a:ext cx="8602825" cy="57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FEFAE-C1B4-0049-C3B5-EA54F3629CF4}"/>
              </a:ext>
            </a:extLst>
          </p:cNvPr>
          <p:cNvSpPr txBox="1"/>
          <p:nvPr/>
        </p:nvSpPr>
        <p:spPr>
          <a:xfrm>
            <a:off x="1250301" y="1180730"/>
            <a:ext cx="10655559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   Нужно запомнить, что при решении любой задачи необходимо либо сделать полное объяснение составления уравнения или заполнить таблицу, обязательно прописывая измерения величин. Просто составленное и решённое уравнение оценивается в ноль баллов.</a:t>
            </a:r>
          </a:p>
          <a:p>
            <a:r>
              <a:rPr lang="ru-RU" sz="2400" dirty="0"/>
              <a:t>   При решении задачи с помощью дробно-рационального уравнения нужно указать ОДЗ. Но в данном случае речь идет о скорости, поэтому если ученик не указал, то баллы не снимают.</a:t>
            </a:r>
          </a:p>
        </p:txBody>
      </p:sp>
    </p:spTree>
    <p:extLst>
      <p:ext uri="{BB962C8B-B14F-4D97-AF65-F5344CB8AC3E}">
        <p14:creationId xmlns:p14="http://schemas.microsoft.com/office/powerpoint/2010/main" val="4982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FECF0-6B4D-03AC-0E67-92234AB04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6" t="42705" r="31521" b="37584"/>
          <a:stretch/>
        </p:blipFill>
        <p:spPr>
          <a:xfrm>
            <a:off x="1564927" y="2042139"/>
            <a:ext cx="9844026" cy="3061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CD89C-4446-95C9-1C21-36B1B7BD16A2}"/>
              </a:ext>
            </a:extLst>
          </p:cNvPr>
          <p:cNvSpPr txBox="1"/>
          <p:nvPr/>
        </p:nvSpPr>
        <p:spPr>
          <a:xfrm>
            <a:off x="4333462" y="556591"/>
            <a:ext cx="43069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       Задание № 22</a:t>
            </a:r>
          </a:p>
        </p:txBody>
      </p:sp>
    </p:spTree>
    <p:extLst>
      <p:ext uri="{BB962C8B-B14F-4D97-AF65-F5344CB8AC3E}">
        <p14:creationId xmlns:p14="http://schemas.microsoft.com/office/powerpoint/2010/main" val="28824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7E9C8-A5AC-ED86-C008-C08465A6C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7" t="62029" r="29347" b="23478"/>
          <a:stretch/>
        </p:blipFill>
        <p:spPr>
          <a:xfrm>
            <a:off x="990730" y="1802295"/>
            <a:ext cx="10699281" cy="245165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019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17" t="12142" r="4918" b="15727"/>
          <a:stretch/>
        </p:blipFill>
        <p:spPr>
          <a:xfrm>
            <a:off x="869430" y="329782"/>
            <a:ext cx="9260727" cy="628088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48269" y="3912432"/>
            <a:ext cx="3402767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448269" y="5623809"/>
            <a:ext cx="3402767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7BA81-C770-EF5E-4C73-E50D2589C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7" t="42319" r="30979" b="39903"/>
          <a:stretch/>
        </p:blipFill>
        <p:spPr>
          <a:xfrm>
            <a:off x="1279594" y="2138597"/>
            <a:ext cx="10536342" cy="2902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CD89C-4446-95C9-1C21-36B1B7BD16A2}"/>
              </a:ext>
            </a:extLst>
          </p:cNvPr>
          <p:cNvSpPr txBox="1"/>
          <p:nvPr/>
        </p:nvSpPr>
        <p:spPr>
          <a:xfrm>
            <a:off x="4333462" y="556591"/>
            <a:ext cx="43069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       Задание № 23</a:t>
            </a:r>
          </a:p>
        </p:txBody>
      </p:sp>
    </p:spTree>
    <p:extLst>
      <p:ext uri="{BB962C8B-B14F-4D97-AF65-F5344CB8AC3E}">
        <p14:creationId xmlns:p14="http://schemas.microsoft.com/office/powerpoint/2010/main" val="11912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931" t="14600" r="9068" b="15932"/>
          <a:stretch/>
        </p:blipFill>
        <p:spPr>
          <a:xfrm>
            <a:off x="899410" y="179880"/>
            <a:ext cx="8739266" cy="6237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03567" y="539646"/>
            <a:ext cx="2143594" cy="31393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Если в решении нет упоминания о равенстве  противоположных углов ромба и в ответе указаны только 2 угла ромба, прилежащих к одной стороне, то оценка 1 балл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246" t="16855" r="4764" b="21875"/>
          <a:stretch/>
        </p:blipFill>
        <p:spPr>
          <a:xfrm>
            <a:off x="1229193" y="614596"/>
            <a:ext cx="10257985" cy="57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361" y="666026"/>
            <a:ext cx="1083788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0 БАЛЛОВ </a:t>
            </a:r>
          </a:p>
          <a:p>
            <a:r>
              <a:rPr lang="ru-RU" sz="2800" dirty="0"/>
              <a:t>Учащийся использует данные, которых нет в условии</a:t>
            </a:r>
          </a:p>
          <a:p>
            <a:r>
              <a:rPr lang="ru-RU" sz="2800" dirty="0"/>
              <a:t>Решение содержит более одной вычислительной ошибки</a:t>
            </a:r>
          </a:p>
          <a:p>
            <a:r>
              <a:rPr lang="ru-RU" sz="2800" dirty="0"/>
              <a:t>Учащийся решает  свою задачу: не учтен порядок расположения отрезков.(</a:t>
            </a:r>
            <a:r>
              <a:rPr lang="en-US" sz="2800" dirty="0"/>
              <a:t>DH </a:t>
            </a:r>
            <a:r>
              <a:rPr lang="ru-RU" sz="2800" dirty="0"/>
              <a:t>берет равным 2, а не 8)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17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7BA81-C770-EF5E-4C73-E50D2589C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7" t="42319" r="30979" b="39903"/>
          <a:stretch/>
        </p:blipFill>
        <p:spPr>
          <a:xfrm>
            <a:off x="1218769" y="1625413"/>
            <a:ext cx="10536342" cy="2902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CD89C-4446-95C9-1C21-36B1B7BD16A2}"/>
              </a:ext>
            </a:extLst>
          </p:cNvPr>
          <p:cNvSpPr txBox="1"/>
          <p:nvPr/>
        </p:nvSpPr>
        <p:spPr>
          <a:xfrm>
            <a:off x="4333462" y="556591"/>
            <a:ext cx="43069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       Задание № 24</a:t>
            </a:r>
          </a:p>
        </p:txBody>
      </p:sp>
    </p:spTree>
    <p:extLst>
      <p:ext uri="{BB962C8B-B14F-4D97-AF65-F5344CB8AC3E}">
        <p14:creationId xmlns:p14="http://schemas.microsoft.com/office/powerpoint/2010/main" val="19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23475-5E03-2814-E11E-D4E84477D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9" t="21836" r="22935" b="35459"/>
          <a:stretch/>
        </p:blipFill>
        <p:spPr>
          <a:xfrm>
            <a:off x="954756" y="795130"/>
            <a:ext cx="10839680" cy="45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A8D546-0FEE-E919-1D61-AF9A351A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7" t="13878" r="54617" b="25578"/>
          <a:stretch/>
        </p:blipFill>
        <p:spPr>
          <a:xfrm>
            <a:off x="2202023" y="186610"/>
            <a:ext cx="6917319" cy="6494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D2FD5-2087-0814-F9C6-A1CA2FF9C9B4}"/>
              </a:ext>
            </a:extLst>
          </p:cNvPr>
          <p:cNvSpPr txBox="1"/>
          <p:nvPr/>
        </p:nvSpPr>
        <p:spPr>
          <a:xfrm>
            <a:off x="9303799" y="3295809"/>
            <a:ext cx="2630122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Наличие любого неверного утверждения в решении или доказательстве геометрической задачи ведёт к оцениванию в ноль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1610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16B84-CD00-8DED-DA21-0795C39A5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8" t="30420" r="55437" b="45761"/>
          <a:stretch/>
        </p:blipFill>
        <p:spPr>
          <a:xfrm>
            <a:off x="786911" y="325561"/>
            <a:ext cx="8697316" cy="3426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D7965-19A4-EA1D-42F9-DA1C59843DB1}"/>
              </a:ext>
            </a:extLst>
          </p:cNvPr>
          <p:cNvSpPr txBox="1"/>
          <p:nvPr/>
        </p:nvSpPr>
        <p:spPr>
          <a:xfrm>
            <a:off x="786912" y="4203701"/>
            <a:ext cx="869731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</a:rPr>
              <a:t>В данном решении воспользовались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теоремой: если отрезок 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СD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виден из точек 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и </a:t>
            </a:r>
            <a:r>
              <a:rPr lang="en-US" i="1" dirty="0">
                <a:latin typeface="times new roman" panose="02020603050405020304" pitchFamily="18" charset="0"/>
              </a:rPr>
              <a:t>B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лежащих по одну сторону от прямой </a:t>
            </a:r>
            <a:r>
              <a:rPr lang="en-US" b="0" i="1" dirty="0">
                <a:effectLst/>
                <a:latin typeface="times new roman" panose="02020603050405020304" pitchFamily="18" charset="0"/>
              </a:rPr>
              <a:t>CD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под одним и тем же углом, то точки 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В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С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b="0" i="1" dirty="0">
                <a:effectLst/>
                <a:latin typeface="times new roman" panose="02020603050405020304" pitchFamily="18" charset="0"/>
              </a:rPr>
              <a:t>D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лежат на одной окружности (см. рис.). А тогда ∠</a:t>
            </a:r>
            <a:r>
              <a:rPr lang="en-US" b="0" i="1" dirty="0" smtClean="0">
                <a:effectLst/>
                <a:latin typeface="times new roman" panose="02020603050405020304" pitchFamily="18" charset="0"/>
              </a:rPr>
              <a:t>C</a:t>
            </a:r>
            <a:r>
              <a:rPr lang="ru-RU" b="0" i="1" dirty="0" smtClean="0">
                <a:effectLst/>
                <a:latin typeface="times new roman" panose="02020603050405020304" pitchFamily="18" charset="0"/>
              </a:rPr>
              <a:t>DВ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 = ∠</a:t>
            </a:r>
            <a:r>
              <a:rPr lang="en-US" b="0" i="1" dirty="0" smtClean="0">
                <a:effectLst/>
                <a:latin typeface="times new roman" panose="02020603050405020304" pitchFamily="18" charset="0"/>
              </a:rPr>
              <a:t>CA</a:t>
            </a:r>
            <a:r>
              <a:rPr lang="ru-RU" i="1" dirty="0">
                <a:latin typeface="times new roman" panose="02020603050405020304" pitchFamily="18" charset="0"/>
              </a:rPr>
              <a:t>В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как вписанные углы, опирающиеся на одну дугу </a:t>
            </a:r>
            <a:r>
              <a:rPr lang="en-US" b="0" i="1" dirty="0" smtClean="0">
                <a:effectLst/>
                <a:latin typeface="times new roman" panose="02020603050405020304" pitchFamily="18" charset="0"/>
              </a:rPr>
              <a:t>C</a:t>
            </a:r>
            <a:r>
              <a:rPr lang="ru-RU" b="0" i="1" dirty="0" smtClean="0">
                <a:effectLst/>
                <a:latin typeface="times new roman" panose="02020603050405020304" pitchFamily="18" charset="0"/>
              </a:rPr>
              <a:t>В</a:t>
            </a:r>
            <a:r>
              <a:rPr lang="ru-RU" b="0" i="0" dirty="0" smtClean="0"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Что и требовалось доказать.</a:t>
            </a:r>
          </a:p>
          <a:p>
            <a:r>
              <a:rPr lang="ru-RU" dirty="0">
                <a:latin typeface="times new roman" panose="02020603050405020304" pitchFamily="18" charset="0"/>
              </a:rPr>
              <a:t>Ученик мог решить данную задачу через подобие треугольников.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668655" y="1569578"/>
            <a:ext cx="2388433" cy="25545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Если ученик в решении использует подобие треугольников, но не указывает по какому признаку они подобны, то 1 балл.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1B7EA-91F0-1BEE-14A3-D25724197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9" t="61088" r="12755" b="19864"/>
          <a:stretch/>
        </p:blipFill>
        <p:spPr>
          <a:xfrm>
            <a:off x="1735494" y="1875452"/>
            <a:ext cx="9935424" cy="3125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E02C9-C5F0-41E6-6724-9D566397832C}"/>
              </a:ext>
            </a:extLst>
          </p:cNvPr>
          <p:cNvSpPr txBox="1"/>
          <p:nvPr/>
        </p:nvSpPr>
        <p:spPr>
          <a:xfrm>
            <a:off x="4333462" y="556591"/>
            <a:ext cx="43069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       Задание № 25</a:t>
            </a:r>
          </a:p>
        </p:txBody>
      </p:sp>
    </p:spTree>
    <p:extLst>
      <p:ext uri="{BB962C8B-B14F-4D97-AF65-F5344CB8AC3E}">
        <p14:creationId xmlns:p14="http://schemas.microsoft.com/office/powerpoint/2010/main" val="3391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750" t="21772" r="7223" b="12448"/>
          <a:stretch/>
        </p:blipFill>
        <p:spPr>
          <a:xfrm>
            <a:off x="1094282" y="75420"/>
            <a:ext cx="6591352" cy="6632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AD2FD5-2087-0814-F9C6-A1CA2FF9C9B4}"/>
              </a:ext>
            </a:extLst>
          </p:cNvPr>
          <p:cNvSpPr txBox="1"/>
          <p:nvPr/>
        </p:nvSpPr>
        <p:spPr>
          <a:xfrm>
            <a:off x="8239497" y="777462"/>
            <a:ext cx="2630122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Наличие любого неверного утверждения в решении или доказательстве геометрической задачи ведёт к оцениванию в ноль баллов.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39497" y="3391760"/>
            <a:ext cx="2823244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все компоненты найдены, но не получен итоговый результат</a:t>
            </a:r>
            <a:r>
              <a:rPr lang="ru-RU" dirty="0" smtClean="0">
                <a:solidFill>
                  <a:srgbClr val="C00000"/>
                </a:solidFill>
              </a:rPr>
              <a:t>. 1балл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8BF6B-36CC-BA25-3D3D-1F0E1B11A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5" t="27211" r="29515" b="51564"/>
          <a:stretch/>
        </p:blipFill>
        <p:spPr>
          <a:xfrm>
            <a:off x="1014187" y="1509836"/>
            <a:ext cx="10626104" cy="33420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CD89C-4446-95C9-1C21-36B1B7BD16A2}"/>
              </a:ext>
            </a:extLst>
          </p:cNvPr>
          <p:cNvSpPr txBox="1"/>
          <p:nvPr/>
        </p:nvSpPr>
        <p:spPr>
          <a:xfrm>
            <a:off x="4333462" y="556591"/>
            <a:ext cx="43069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       Задание № 20</a:t>
            </a:r>
          </a:p>
        </p:txBody>
      </p:sp>
    </p:spTree>
    <p:extLst>
      <p:ext uri="{BB962C8B-B14F-4D97-AF65-F5344CB8AC3E}">
        <p14:creationId xmlns:p14="http://schemas.microsoft.com/office/powerpoint/2010/main" val="24403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4697E-676B-D098-8EAF-1B99216C6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8" t="66259" r="29745" b="17414"/>
          <a:stretch/>
        </p:blipFill>
        <p:spPr>
          <a:xfrm>
            <a:off x="886252" y="999995"/>
            <a:ext cx="10881688" cy="26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EB051-F307-9EA5-CCE2-69535C1DE3E8}"/>
              </a:ext>
            </a:extLst>
          </p:cNvPr>
          <p:cNvSpPr txBox="1"/>
          <p:nvPr/>
        </p:nvSpPr>
        <p:spPr>
          <a:xfrm>
            <a:off x="1113183" y="2118910"/>
            <a:ext cx="1057258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вычислительных ошибок исключаются ошибки на действия с числами с разными знаками. Например – 7 + 5 = 2.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ошибки, допущенные  при упрощении выражения со степенями (например, при возведении степени в степень) или корнями (например, при извлечении корня из степени), не являются вычислительными.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5B7A3-3032-D03E-0D05-AB88D3246282}"/>
              </a:ext>
            </a:extLst>
          </p:cNvPr>
          <p:cNvSpPr txBox="1"/>
          <p:nvPr/>
        </p:nvSpPr>
        <p:spPr>
          <a:xfrm>
            <a:off x="1113184" y="606440"/>
            <a:ext cx="1057258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вычислительным ошибкам не относятся ошибки в формулах (например, при решении квадратного уравнения)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45C74-4670-EF55-0244-476913FA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8" t="18165" r="60543" b="60000"/>
          <a:stretch/>
        </p:blipFill>
        <p:spPr>
          <a:xfrm>
            <a:off x="2502354" y="486815"/>
            <a:ext cx="7845288" cy="4791986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6312900-32F4-B54C-AF57-4A3868B6DD42}"/>
              </a:ext>
            </a:extLst>
          </p:cNvPr>
          <p:cNvSpPr/>
          <p:nvPr/>
        </p:nvSpPr>
        <p:spPr>
          <a:xfrm>
            <a:off x="5262465" y="3429000"/>
            <a:ext cx="317241" cy="415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BD469623-1FA4-D650-7E8D-6D1B9A29F448}"/>
              </a:ext>
            </a:extLst>
          </p:cNvPr>
          <p:cNvSpPr/>
          <p:nvPr/>
        </p:nvSpPr>
        <p:spPr>
          <a:xfrm>
            <a:off x="8799811" y="378870"/>
            <a:ext cx="2992492" cy="1474079"/>
          </a:xfrm>
          <a:prstGeom prst="wedgeRoundRectCallout">
            <a:avLst>
              <a:gd name="adj1" fmla="val -157861"/>
              <a:gd name="adj2" fmla="val 14535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DA3A3-FA8E-E33C-04A0-8215888CECBB}"/>
              </a:ext>
            </a:extLst>
          </p:cNvPr>
          <p:cNvSpPr txBox="1"/>
          <p:nvPr/>
        </p:nvSpPr>
        <p:spPr>
          <a:xfrm>
            <a:off x="1003177" y="5477522"/>
            <a:ext cx="2512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 баллов, если знак поставлен «≤»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07BDF422-1E24-BE32-E586-D251BDB47B19}"/>
              </a:ext>
            </a:extLst>
          </p:cNvPr>
          <p:cNvSpPr/>
          <p:nvPr/>
        </p:nvSpPr>
        <p:spPr>
          <a:xfrm rot="10800000">
            <a:off x="870012" y="5306912"/>
            <a:ext cx="2778710" cy="1162975"/>
          </a:xfrm>
          <a:prstGeom prst="wedgeRoundRectCallout">
            <a:avLst>
              <a:gd name="adj1" fmla="val -100628"/>
              <a:gd name="adj2" fmla="val 17249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41125-A18A-B378-97A5-9EC260AA0B1C}"/>
              </a:ext>
            </a:extLst>
          </p:cNvPr>
          <p:cNvSpPr txBox="1"/>
          <p:nvPr/>
        </p:nvSpPr>
        <p:spPr>
          <a:xfrm>
            <a:off x="8935733" y="515744"/>
            <a:ext cx="2720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 данном решении запись ОДЗ необязательна, так как ОДЗ учтена</a:t>
            </a:r>
          </a:p>
        </p:txBody>
      </p:sp>
    </p:spTree>
    <p:extLst>
      <p:ext uri="{BB962C8B-B14F-4D97-AF65-F5344CB8AC3E}">
        <p14:creationId xmlns:p14="http://schemas.microsoft.com/office/powerpoint/2010/main" val="5917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E9D97-FF4C-B34B-1250-8175BA40A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6" t="19320" r="58444" b="63538"/>
          <a:stretch/>
        </p:blipFill>
        <p:spPr>
          <a:xfrm>
            <a:off x="1208535" y="265968"/>
            <a:ext cx="8397104" cy="3904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7A90A-4B62-93E1-6E05-93F3C71869BD}"/>
              </a:ext>
            </a:extLst>
          </p:cNvPr>
          <p:cNvSpPr txBox="1"/>
          <p:nvPr/>
        </p:nvSpPr>
        <p:spPr>
          <a:xfrm>
            <a:off x="1331650" y="4412202"/>
            <a:ext cx="107419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Если отсутствует область допустимых значений переменной и не проведена проверка, то 0 баллов.</a:t>
            </a:r>
          </a:p>
          <a:p>
            <a:r>
              <a:rPr lang="ru-RU" dirty="0"/>
              <a:t>Предположим, что при решении ученик получил следующее уравнение (x+1)(x-3)=0. Недопустимой ошибкой считается следующее оформление </a:t>
            </a:r>
            <a:r>
              <a:rPr lang="ru-RU" dirty="0">
                <a:solidFill>
                  <a:srgbClr val="C00000"/>
                </a:solidFill>
              </a:rPr>
              <a:t>x= -1 </a:t>
            </a:r>
            <a:r>
              <a:rPr lang="ru-RU" u="sng" dirty="0">
                <a:solidFill>
                  <a:srgbClr val="C00000"/>
                </a:solidFill>
              </a:rPr>
              <a:t>и</a:t>
            </a:r>
            <a:r>
              <a:rPr lang="ru-RU" dirty="0">
                <a:solidFill>
                  <a:srgbClr val="C00000"/>
                </a:solidFill>
              </a:rPr>
              <a:t> x=3</a:t>
            </a:r>
            <a:r>
              <a:rPr lang="ru-RU" dirty="0"/>
              <a:t>. (Правильно: x= -1 или x=3). </a:t>
            </a:r>
          </a:p>
          <a:p>
            <a:r>
              <a:rPr lang="ru-RU" dirty="0"/>
              <a:t>D=4 - 4∗1∗(-3) = 16</a:t>
            </a:r>
            <a:r>
              <a:rPr lang="ru-RU" dirty="0">
                <a:solidFill>
                  <a:srgbClr val="C00000"/>
                </a:solidFill>
              </a:rPr>
              <a:t>=√16=4 </a:t>
            </a:r>
            <a:r>
              <a:rPr lang="ru-RU" dirty="0"/>
              <a:t>- это недопустимая ошибка.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4DCB6-2F28-1770-C70D-A109B6CE5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t="59325" r="29239" b="14395"/>
          <a:stretch/>
        </p:blipFill>
        <p:spPr>
          <a:xfrm>
            <a:off x="1179318" y="1494021"/>
            <a:ext cx="10465893" cy="4055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CD89C-4446-95C9-1C21-36B1B7BD16A2}"/>
              </a:ext>
            </a:extLst>
          </p:cNvPr>
          <p:cNvSpPr txBox="1"/>
          <p:nvPr/>
        </p:nvSpPr>
        <p:spPr>
          <a:xfrm>
            <a:off x="4333462" y="556591"/>
            <a:ext cx="43069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       Задание № 21</a:t>
            </a:r>
          </a:p>
        </p:txBody>
      </p:sp>
    </p:spTree>
    <p:extLst>
      <p:ext uri="{BB962C8B-B14F-4D97-AF65-F5344CB8AC3E}">
        <p14:creationId xmlns:p14="http://schemas.microsoft.com/office/powerpoint/2010/main" val="18398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7A1A1-1D90-79D0-8B68-6F1765443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952" r="12372" b="50000"/>
          <a:stretch/>
        </p:blipFill>
        <p:spPr>
          <a:xfrm>
            <a:off x="1766057" y="821092"/>
            <a:ext cx="9518901" cy="41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842</TotalTime>
  <Words>456</Words>
  <Application>Microsoft Office PowerPoint</Application>
  <PresentationFormat>Широкоэкранный</PresentationFormat>
  <Paragraphs>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CIDFont+F1</vt:lpstr>
      <vt:lpstr>CIDFont+F4</vt:lpstr>
      <vt:lpstr>Franklin Gothic Book</vt:lpstr>
      <vt:lpstr>Times New Roman</vt:lpstr>
      <vt:lpstr>Times New Roman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Полегенько Анастасия Михайловна</dc:creator>
  <cp:lastModifiedBy>User</cp:lastModifiedBy>
  <cp:revision>20</cp:revision>
  <dcterms:created xsi:type="dcterms:W3CDTF">2022-12-06T17:17:11Z</dcterms:created>
  <dcterms:modified xsi:type="dcterms:W3CDTF">2022-12-08T14:35:17Z</dcterms:modified>
</cp:coreProperties>
</file>